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16"/>
  </p:notesMasterIdLst>
  <p:sldIdLst>
    <p:sldId id="265" r:id="rId2"/>
    <p:sldId id="257" r:id="rId3"/>
    <p:sldId id="258" r:id="rId4"/>
    <p:sldId id="259" r:id="rId5"/>
    <p:sldId id="262" r:id="rId6"/>
    <p:sldId id="263" r:id="rId7"/>
    <p:sldId id="269" r:id="rId8"/>
    <p:sldId id="264" r:id="rId9"/>
    <p:sldId id="266" r:id="rId10"/>
    <p:sldId id="267" r:id="rId11"/>
    <p:sldId id="268" r:id="rId12"/>
    <p:sldId id="270" r:id="rId13"/>
    <p:sldId id="271" r:id="rId14"/>
    <p:sldId id="26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FFE5"/>
    <a:srgbClr val="57BBFF"/>
    <a:srgbClr val="FFFF2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6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48" y="120"/>
      </p:cViewPr>
      <p:guideLst/>
    </p:cSldViewPr>
  </p:slideViewPr>
  <p:outlineViewPr>
    <p:cViewPr>
      <p:scale>
        <a:sx n="33" d="100"/>
        <a:sy n="33" d="100"/>
      </p:scale>
      <p:origin x="0" y="-307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72AC5-A4A0-4763-975B-218271004663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92150-8C34-408D-999C-736FE44B3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876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92150-8C34-408D-999C-736FE44B386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983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FEAB-4937-4769-A593-8428BE237530}" type="datetime1">
              <a:rPr lang="ru-RU" smtClean="0"/>
              <a:t>26.05.2020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24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B7A2-83DA-45EA-AC84-D9892FEB5937}" type="datetime1">
              <a:rPr lang="ru-RU" smtClean="0"/>
              <a:t>26.05.2020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85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6052-F398-40A6-84A2-0501A7B44779}" type="datetime1">
              <a:rPr lang="ru-RU" smtClean="0"/>
              <a:t>26.05.2020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176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148FD-FF07-4158-8555-C2F5F839EB99}" type="datetime1">
              <a:rPr lang="ru-RU" smtClean="0"/>
              <a:t>26.05.2020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8000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BF8CF-8EF0-477F-9FD5-41EFAA7C51BC}" type="datetime1">
              <a:rPr lang="ru-RU" smtClean="0"/>
              <a:t>26.05.2020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3753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9195-CAE2-4A67-88AD-0E839873C060}" type="datetime1">
              <a:rPr lang="ru-RU" smtClean="0"/>
              <a:t>26.05.2020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50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DE49D-A856-484D-9A97-786036B3BC3A}" type="datetime1">
              <a:rPr lang="ru-RU" smtClean="0"/>
              <a:t>26.05.2020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697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CA76-5F11-4A8E-BC28-FFD32114847A}" type="datetime1">
              <a:rPr lang="ru-RU" smtClean="0"/>
              <a:t>26.05.2020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285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04151CB-0991-4092-81FA-62F0EDAADC10}" type="datetime1">
              <a:rPr lang="ru-RU" smtClean="0"/>
              <a:t>26.05.2020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66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DDC6B-60F3-4B1C-9CF5-D149F7A945C3}" type="datetime1">
              <a:rPr lang="ru-RU" smtClean="0"/>
              <a:t>26.05.2020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59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2EBB-C684-41B7-8B46-5C035F675B78}" type="datetime1">
              <a:rPr lang="ru-RU" smtClean="0"/>
              <a:t>26.05.2020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012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96E71-1578-4480-9387-39752B392A56}" type="datetime1">
              <a:rPr lang="ru-RU" smtClean="0"/>
              <a:t>26.05.2020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818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B6E3-C4C0-4E17-8FE1-44A8C6ACF0DB}" type="datetime1">
              <a:rPr lang="ru-RU" smtClean="0"/>
              <a:t>26.05.2020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346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2EF98-1368-43C3-BE0F-AD50BCBAC295}" type="datetime1">
              <a:rPr lang="ru-RU" smtClean="0"/>
              <a:t>26.05.2020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219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C8A3-2445-4AFB-B305-FA60977D05B9}" type="datetime1">
              <a:rPr lang="ru-RU" smtClean="0"/>
              <a:t>26.05.2020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21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64248-39D3-465B-B0A3-89C7971185D0}" type="datetime1">
              <a:rPr lang="ru-RU" smtClean="0"/>
              <a:t>26.05.2020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790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9F3F-E93B-4CE8-870A-12D3D7DFE65B}" type="datetime1">
              <a:rPr lang="ru-RU" smtClean="0"/>
              <a:t>26.05.2020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89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BC0BC-9769-4CCC-8247-499768EF495C}" type="datetime1">
              <a:rPr lang="ru-RU" smtClean="0"/>
              <a:t>26.05.2020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1159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41418" y="2350727"/>
            <a:ext cx="7855782" cy="1071345"/>
          </a:xfrm>
        </p:spPr>
        <p:txBody>
          <a:bodyPr>
            <a:normAutofit/>
          </a:bodyPr>
          <a:lstStyle/>
          <a:p>
            <a:r>
              <a:rPr lang="uk-UA" sz="2800" i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</a:t>
            </a:r>
            <a:r>
              <a:rPr lang="uk-UA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ознайомитися з фізіологічними основами холодостійкості рослин</a:t>
            </a:r>
            <a:endParaRPr lang="ru-RU" sz="2800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5"/>
          <p:cNvSpPr>
            <a:spLocks noGrp="1"/>
          </p:cNvSpPr>
          <p:nvPr>
            <p:ph type="title"/>
          </p:nvPr>
        </p:nvSpPr>
        <p:spPr>
          <a:xfrm>
            <a:off x="680321" y="753228"/>
            <a:ext cx="9516879" cy="1080938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Робота </a:t>
            </a:r>
            <a:r>
              <a:rPr lang="uk-UA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№20. </a:t>
            </a:r>
            <a:r>
              <a:rPr lang="uk-UA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Фізіологія холодостійкості</a:t>
            </a:r>
            <a:endParaRPr lang="ru-RU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766103" y="0"/>
            <a:ext cx="425897" cy="541689"/>
          </a:xfrm>
        </p:spPr>
        <p:txBody>
          <a:bodyPr/>
          <a:lstStyle/>
          <a:p>
            <a:fld id="{C90D2BD4-7096-4CE7-AB07-757D993198FD}" type="slidenum">
              <a:rPr lang="ru-RU" smtClean="0"/>
              <a:t>1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119446" y="3938633"/>
            <a:ext cx="47744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дослідити вплив цукру на стійкість рослин до низьких негативних 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температур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Провести спостереження впливу низькомолекулярних вуглеводів на стабілізацію біоколоїдів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41" y="3277450"/>
            <a:ext cx="5672162" cy="333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40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291454" y="0"/>
            <a:ext cx="772261" cy="549100"/>
          </a:xfrm>
        </p:spPr>
        <p:txBody>
          <a:bodyPr/>
          <a:lstStyle/>
          <a:p>
            <a:fld id="{C90D2BD4-7096-4CE7-AB07-757D993198FD}" type="slidenum">
              <a:rPr lang="ru-RU" smtClean="0"/>
              <a:t>10</a:t>
            </a:fld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0" y="274550"/>
            <a:ext cx="11029072" cy="1258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dirty="0"/>
              <a:t>Через 20 хв пробірки обережно виймають з кристалізатора і </a:t>
            </a:r>
            <a:r>
              <a:rPr lang="uk-UA" sz="2000" dirty="0" err="1"/>
              <a:t>переносять</a:t>
            </a:r>
            <a:r>
              <a:rPr lang="uk-UA" sz="2000" dirty="0"/>
              <a:t> в склянку з водопровідною водою кімнатної температури. Дають склянкам відстоятися. </a:t>
            </a:r>
            <a:r>
              <a:rPr lang="uk-UA" sz="2000" dirty="0" smtClean="0"/>
              <a:t>Розглядають </a:t>
            </a:r>
            <a:r>
              <a:rPr lang="uk-UA" sz="2000" dirty="0"/>
              <a:t>склянки, спостерігаючи випадіння осаду коагульованого </a:t>
            </a:r>
            <a:r>
              <a:rPr lang="uk-UA" sz="2000" dirty="0" smtClean="0"/>
              <a:t>білку (на рисунку – позначено жовтим).</a:t>
            </a:r>
            <a:endParaRPr lang="ru-RU" sz="21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05" y="1802585"/>
            <a:ext cx="2004081" cy="447160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767" y="1802585"/>
            <a:ext cx="6144102" cy="4471606"/>
          </a:xfrm>
          <a:prstGeom prst="rect">
            <a:avLst/>
          </a:prstGeom>
        </p:spPr>
      </p:pic>
      <p:sp>
        <p:nvSpPr>
          <p:cNvPr id="8" name="Стрелка вправо 7"/>
          <p:cNvSpPr/>
          <p:nvPr/>
        </p:nvSpPr>
        <p:spPr>
          <a:xfrm>
            <a:off x="2658794" y="3502855"/>
            <a:ext cx="1463040" cy="35169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768948" y="5387926"/>
            <a:ext cx="984738" cy="886265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117392" y="5387925"/>
            <a:ext cx="984738" cy="886265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547631" y="5387924"/>
            <a:ext cx="984738" cy="886265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8717302" y="5387923"/>
            <a:ext cx="984738" cy="886265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48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435939" y="-2306"/>
            <a:ext cx="756061" cy="653542"/>
          </a:xfrm>
        </p:spPr>
        <p:txBody>
          <a:bodyPr/>
          <a:lstStyle/>
          <a:p>
            <a:fld id="{C90D2BD4-7096-4CE7-AB07-757D993198FD}" type="slidenum">
              <a:rPr lang="ru-RU" smtClean="0"/>
              <a:t>11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96" y="645302"/>
            <a:ext cx="1744746" cy="6054617"/>
          </a:xfrm>
          <a:prstGeom prst="rect">
            <a:avLst/>
          </a:prstGeom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3629464" y="176076"/>
            <a:ext cx="3784209" cy="47867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 досліду: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002" y="628766"/>
            <a:ext cx="1624584" cy="604868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230" y="651236"/>
            <a:ext cx="1443229" cy="604868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0103" y="651236"/>
            <a:ext cx="1571192" cy="600374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39105" y="2406113"/>
            <a:ext cx="1049728" cy="584775"/>
          </a:xfrm>
          <a:prstGeom prst="rect">
            <a:avLst/>
          </a:prstGeom>
          <a:solidFill>
            <a:srgbClr val="7030A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Н</a:t>
            </a:r>
            <a:r>
              <a:rPr lang="uk-UA" sz="2000" dirty="0" smtClean="0"/>
              <a:t>2</a:t>
            </a:r>
            <a:r>
              <a:rPr lang="uk-UA" sz="3200" dirty="0" smtClean="0"/>
              <a:t>О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3338998" y="1375062"/>
            <a:ext cx="1777420" cy="954107"/>
          </a:xfrm>
          <a:prstGeom prst="rect">
            <a:avLst/>
          </a:prstGeom>
          <a:solidFill>
            <a:srgbClr val="7030A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0,5 М сахароза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6080242" y="1375062"/>
            <a:ext cx="1729831" cy="954107"/>
          </a:xfrm>
          <a:prstGeom prst="rect">
            <a:avLst/>
          </a:prstGeom>
          <a:solidFill>
            <a:srgbClr val="7030A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1 М сахароза</a:t>
            </a:r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8900332" y="2036781"/>
            <a:ext cx="1270734" cy="954107"/>
          </a:xfrm>
          <a:prstGeom prst="rect">
            <a:avLst/>
          </a:prstGeom>
          <a:solidFill>
            <a:srgbClr val="7030A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0,6 М </a:t>
            </a:r>
            <a:r>
              <a:rPr lang="en-US" sz="2800" dirty="0" err="1" smtClean="0"/>
              <a:t>NaCl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4859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478142" y="0"/>
            <a:ext cx="713858" cy="569136"/>
          </a:xfrm>
        </p:spPr>
        <p:txBody>
          <a:bodyPr/>
          <a:lstStyle/>
          <a:p>
            <a:fld id="{C90D2BD4-7096-4CE7-AB07-757D993198FD}" type="slidenum">
              <a:rPr lang="ru-RU" smtClean="0"/>
              <a:t>12</a:t>
            </a:fld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671667" y="45229"/>
            <a:ext cx="3784209" cy="47867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 досліду: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195" y="523906"/>
            <a:ext cx="9383151" cy="598959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66046" y="2265436"/>
            <a:ext cx="1049728" cy="369332"/>
          </a:xfrm>
          <a:prstGeom prst="rect">
            <a:avLst/>
          </a:prstGeom>
          <a:solidFill>
            <a:srgbClr val="7030A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Н2О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502135" y="2265436"/>
            <a:ext cx="1777420" cy="369332"/>
          </a:xfrm>
          <a:prstGeom prst="rect">
            <a:avLst/>
          </a:prstGeom>
          <a:solidFill>
            <a:srgbClr val="7030A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0,5 М сахароза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535990" y="2282015"/>
            <a:ext cx="1729831" cy="369332"/>
          </a:xfrm>
          <a:prstGeom prst="rect">
            <a:avLst/>
          </a:prstGeom>
          <a:solidFill>
            <a:srgbClr val="7030A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1 М сахароза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515870" y="2265436"/>
            <a:ext cx="1577283" cy="369332"/>
          </a:xfrm>
          <a:prstGeom prst="rect">
            <a:avLst/>
          </a:prstGeom>
          <a:solidFill>
            <a:srgbClr val="7030A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0,6 М </a:t>
            </a:r>
            <a:r>
              <a:rPr lang="en-US" dirty="0" err="1" smtClean="0"/>
              <a:t>NaCl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715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2" y="2369128"/>
            <a:ext cx="9613861" cy="2784764"/>
          </a:xfrm>
        </p:spPr>
        <p:txBody>
          <a:bodyPr/>
          <a:lstStyle/>
          <a:p>
            <a:r>
              <a:rPr lang="uk-UA" dirty="0" smtClean="0"/>
              <a:t>Порівняти товщину </a:t>
            </a:r>
            <a:r>
              <a:rPr lang="uk-UA" dirty="0"/>
              <a:t>шару осаду, що утворився в кожній </a:t>
            </a:r>
            <a:r>
              <a:rPr lang="uk-UA" dirty="0" smtClean="0"/>
              <a:t>пробірці (умовно оцінити його за шкалою від 1 до 5 балів). </a:t>
            </a:r>
            <a:r>
              <a:rPr lang="uk-UA" dirty="0"/>
              <a:t>Результат </a:t>
            </a:r>
            <a:r>
              <a:rPr lang="uk-UA" dirty="0" smtClean="0"/>
              <a:t>замалювати, </a:t>
            </a:r>
            <a:r>
              <a:rPr lang="uk-UA" dirty="0"/>
              <a:t>рисунки </a:t>
            </a:r>
            <a:r>
              <a:rPr lang="uk-UA" dirty="0" smtClean="0"/>
              <a:t>підписати</a:t>
            </a:r>
          </a:p>
          <a:p>
            <a:r>
              <a:rPr lang="uk-UA" dirty="0" smtClean="0"/>
              <a:t>Пояснити, які процеси відбуваються в кожній пробірці</a:t>
            </a:r>
          </a:p>
          <a:p>
            <a:r>
              <a:rPr lang="uk-UA" dirty="0" smtClean="0"/>
              <a:t>Зробити </a:t>
            </a:r>
            <a:r>
              <a:rPr lang="uk-UA" dirty="0"/>
              <a:t>висновок про вплив різних концентрацій сахарози і хлориду натрію на стійкість клітинних білків до </a:t>
            </a:r>
            <a:r>
              <a:rPr lang="uk-UA" dirty="0" smtClean="0"/>
              <a:t>дії низьких (від</a:t>
            </a:r>
            <a:r>
              <a:rPr lang="en-US" dirty="0" smtClean="0"/>
              <a:t>’</a:t>
            </a:r>
            <a:r>
              <a:rPr lang="uk-UA" dirty="0" smtClean="0"/>
              <a:t>ємних) </a:t>
            </a:r>
            <a:r>
              <a:rPr lang="uk-UA" dirty="0"/>
              <a:t>температур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2BD4-7096-4CE7-AB07-757D993198FD}" type="slidenum">
              <a:rPr lang="ru-RU" smtClean="0"/>
              <a:t>13</a:t>
            </a:fld>
            <a:endParaRPr lang="ru-RU"/>
          </a:p>
        </p:txBody>
      </p:sp>
      <p:sp>
        <p:nvSpPr>
          <p:cNvPr id="5" name="Заголовок 1"/>
          <p:cNvSpPr txBox="1">
            <a:spLocks noGrp="1"/>
          </p:cNvSpPr>
          <p:nvPr>
            <p:ph type="title"/>
          </p:nvPr>
        </p:nvSpPr>
        <p:spPr>
          <a:xfrm>
            <a:off x="680322" y="837035"/>
            <a:ext cx="7078224" cy="923172"/>
          </a:xfrm>
          <a:prstGeom prst="rect">
            <a:avLst/>
          </a:prstGeom>
        </p:spPr>
        <p:txBody>
          <a:bodyPr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uk-UA" sz="2800" b="1" dirty="0" smtClean="0">
                <a:solidFill>
                  <a:srgbClr val="B7F698"/>
                </a:solidFill>
              </a:rPr>
              <a:t>Завдання для самостійного виконання: </a:t>
            </a:r>
            <a:endParaRPr lang="ru-RU" sz="2800" b="1" dirty="0" smtClean="0">
              <a:solidFill>
                <a:srgbClr val="B7F69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89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2BD4-7096-4CE7-AB07-757D993198FD}" type="slidenum">
              <a:rPr lang="ru-RU" smtClean="0"/>
              <a:t>14</a:t>
            </a:fld>
            <a:endParaRPr lang="ru-RU"/>
          </a:p>
        </p:txBody>
      </p:sp>
      <p:sp>
        <p:nvSpPr>
          <p:cNvPr id="5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Література для самопідготовки</a:t>
            </a:r>
            <a:endParaRPr lang="ru-RU" dirty="0"/>
          </a:p>
        </p:txBody>
      </p:sp>
      <p:sp>
        <p:nvSpPr>
          <p:cNvPr id="6" name="Объект 6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1944182"/>
          </a:xfrm>
        </p:spPr>
        <p:txBody>
          <a:bodyPr/>
          <a:lstStyle/>
          <a:p>
            <a:pPr lvl="0"/>
            <a:r>
              <a:rPr lang="uk-UA" dirty="0"/>
              <a:t>Мусієнко М.М. Фізіологія рослин. – К.: Фітосоціоцентр, </a:t>
            </a:r>
            <a:r>
              <a:rPr lang="uk-UA" dirty="0" smtClean="0"/>
              <a:t>2005. </a:t>
            </a:r>
            <a:r>
              <a:rPr lang="uk-UA" dirty="0"/>
              <a:t>– 392 с</a:t>
            </a:r>
            <a:r>
              <a:rPr lang="uk-UA" dirty="0" smtClean="0"/>
              <a:t>.</a:t>
            </a:r>
          </a:p>
          <a:p>
            <a:pPr lvl="0"/>
            <a:r>
              <a:rPr lang="uk-UA" dirty="0"/>
              <a:t>Фізіологія рослин. Практикум /за ред. проф. М.М. Мусієнка. – Київ: Вища школа, 1995. – 191 с. – робота № 74, 75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695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646954" y="0"/>
            <a:ext cx="545046" cy="563856"/>
          </a:xfrm>
        </p:spPr>
        <p:txBody>
          <a:bodyPr/>
          <a:lstStyle/>
          <a:p>
            <a:fld id="{C90D2BD4-7096-4CE7-AB07-757D993198FD}" type="slidenum">
              <a:rPr lang="ru-RU" smtClean="0"/>
              <a:t>2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33037" y="563856"/>
            <a:ext cx="6691456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uk-UA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Трохи теорії:</a:t>
            </a:r>
            <a:r>
              <a:rPr lang="uk-UA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000" b="1" dirty="0" smtClean="0"/>
              <a:t> </a:t>
            </a:r>
            <a:r>
              <a:rPr lang="uk-UA" sz="2000" dirty="0"/>
              <a:t>Температури довкілля, нижчі за оптимальні є несприятливими для рослин. Негативна дія понижених позитивних температур позначається передусім на стані цитоплазми (підвищення густини), проникності мембран, дезорганізації обміну нуклеїнових кислот, білків. </a:t>
            </a:r>
            <a:r>
              <a:rPr lang="ru-RU" sz="2000" dirty="0" err="1"/>
              <a:t>Порушення</a:t>
            </a:r>
            <a:r>
              <a:rPr lang="ru-RU" sz="2000" dirty="0"/>
              <a:t> </a:t>
            </a:r>
            <a:r>
              <a:rPr lang="ru-RU" sz="2000" dirty="0" err="1"/>
              <a:t>структури</a:t>
            </a:r>
            <a:r>
              <a:rPr lang="ru-RU" sz="2000" dirty="0"/>
              <a:t> </a:t>
            </a:r>
            <a:r>
              <a:rPr lang="ru-RU" sz="2000" dirty="0" err="1"/>
              <a:t>мітохондрій</a:t>
            </a:r>
            <a:r>
              <a:rPr lang="ru-RU" sz="2000" dirty="0"/>
              <a:t> і </a:t>
            </a:r>
            <a:r>
              <a:rPr lang="ru-RU" sz="2000" dirty="0" err="1"/>
              <a:t>хлоропластів</a:t>
            </a:r>
            <a:r>
              <a:rPr lang="ru-RU" sz="2000" dirty="0"/>
              <a:t> </a:t>
            </a:r>
            <a:r>
              <a:rPr lang="ru-RU" sz="2000" dirty="0" err="1"/>
              <a:t>призводить</a:t>
            </a:r>
            <a:r>
              <a:rPr lang="ru-RU" sz="2000" dirty="0"/>
              <a:t> до </a:t>
            </a:r>
            <a:r>
              <a:rPr lang="ru-RU" sz="2000" dirty="0" err="1"/>
              <a:t>погіршення</a:t>
            </a:r>
            <a:r>
              <a:rPr lang="ru-RU" sz="2000" dirty="0"/>
              <a:t> </a:t>
            </a:r>
            <a:r>
              <a:rPr lang="ru-RU" sz="2000" dirty="0" err="1"/>
              <a:t>аеробного</a:t>
            </a:r>
            <a:r>
              <a:rPr lang="ru-RU" sz="2000" dirty="0"/>
              <a:t> </a:t>
            </a:r>
            <a:r>
              <a:rPr lang="ru-RU" sz="2000" dirty="0" err="1"/>
              <a:t>дихання</a:t>
            </a:r>
            <a:r>
              <a:rPr lang="ru-RU" sz="2000" dirty="0"/>
              <a:t>, </a:t>
            </a:r>
            <a:r>
              <a:rPr lang="ru-RU" sz="2000" dirty="0" err="1"/>
              <a:t>пригнічення</a:t>
            </a:r>
            <a:r>
              <a:rPr lang="ru-RU" sz="2000" dirty="0"/>
              <a:t> фотосинтезу. </a:t>
            </a:r>
            <a:r>
              <a:rPr lang="uk-UA" sz="2000" dirty="0"/>
              <a:t>Основна згубна дія низьких негативних температур на рослинний організм пов'язана з утворенням льоду – як в середині клітини, так і в міжклітинниках. У цьому випадку руйнується структура цитоплазми і клітина гине.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31" y="1299015"/>
            <a:ext cx="3888545" cy="29249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29994" y="4593345"/>
            <a:ext cx="1049449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uk-UA" sz="2000" dirty="0"/>
              <a:t>Здатність рослин протидіяти низьким температурам описується термінами «холодостійкість» (знатність витримувати </a:t>
            </a:r>
            <a:r>
              <a:rPr lang="uk-UA" sz="2000" dirty="0" err="1"/>
              <a:t>низкі</a:t>
            </a:r>
            <a:r>
              <a:rPr lang="uk-UA" sz="2000" dirty="0"/>
              <a:t> позитивні температури) та «морозостійкість» (здатність витримувати низькі негативні (</a:t>
            </a:r>
            <a:r>
              <a:rPr lang="uk-UA" sz="2000" dirty="0" err="1"/>
              <a:t>відʼємні</a:t>
            </a:r>
            <a:r>
              <a:rPr lang="uk-UA" sz="2000" dirty="0"/>
              <a:t>) температури. У клітинах рослин при низьких температурах спостерігається підвищений вміст цукрів, захисних білків, змінюється склад полярних ліпідів, зменшується обводнення клітин. </a:t>
            </a:r>
          </a:p>
        </p:txBody>
      </p:sp>
    </p:spTree>
    <p:extLst>
      <p:ext uri="{BB962C8B-B14F-4D97-AF65-F5344CB8AC3E}">
        <p14:creationId xmlns:p14="http://schemas.microsoft.com/office/powerpoint/2010/main" val="40116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8629" y="516684"/>
            <a:ext cx="7366399" cy="5771574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uk-UA" sz="2200" dirty="0"/>
              <a:t>Основне значення в розвитку стійкості рослин до морозу має накопичення сахарози та інших олігосахаридів під час проходження рослиною першої стадії загартування. Захисна роль цукрів полягає в утворенні гідрофільних </a:t>
            </a:r>
            <a:r>
              <a:rPr lang="uk-UA" sz="2200" dirty="0" err="1"/>
              <a:t>зв'язків</a:t>
            </a:r>
            <a:r>
              <a:rPr lang="uk-UA" sz="2200" dirty="0"/>
              <a:t> з білками цитоплазми і запобіганні їх денатурації. Крім того, цукри знижують температуру замерзання цитоплазми, збільшують її </a:t>
            </a:r>
            <a:r>
              <a:rPr lang="uk-UA" sz="2200" dirty="0" err="1"/>
              <a:t>водоутримуючу</a:t>
            </a:r>
            <a:r>
              <a:rPr lang="uk-UA" sz="2200" dirty="0"/>
              <a:t> здатність. В наслідок накопичення цукрів в клітинах підвищується осмотичний тиск, знижується точка замерзання розчинів, захищається велика кількість води від замерзання і цим самим зменшується кількість утворення кристалів льоду. Велика кількість захисних білків і модифікованих ліпідних молекул підвищує структурованість клітин.</a:t>
            </a:r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45428" y="0"/>
            <a:ext cx="446572" cy="667610"/>
          </a:xfrm>
        </p:spPr>
        <p:txBody>
          <a:bodyPr/>
          <a:lstStyle/>
          <a:p>
            <a:fld id="{C90D2BD4-7096-4CE7-AB07-757D993198FD}" type="slidenum">
              <a:rPr lang="ru-RU" smtClean="0"/>
              <a:t>3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4345" y="917648"/>
            <a:ext cx="3528949" cy="3894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00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4685" y="1242629"/>
            <a:ext cx="6165272" cy="5421408"/>
          </a:xfrm>
        </p:spPr>
        <p:txBody>
          <a:bodyPr>
            <a:noAutofit/>
          </a:bodyPr>
          <a:lstStyle/>
          <a:p>
            <a:r>
              <a:rPr lang="uk-UA" sz="2100" dirty="0" smtClean="0"/>
              <a:t>Процес підготовки до проведення даного досліду включає заморожування близько 1 л води до стану криги (льоду) та приготування 1М (одномолярного) водного розчину сахарози. Більш придатна для досліду стерильна аптечна сахароза; ми скористались звичайним цукром.</a:t>
            </a:r>
          </a:p>
          <a:p>
            <a:r>
              <a:rPr lang="uk-UA" sz="2100" dirty="0" smtClean="0"/>
              <a:t>Піддослідним об</a:t>
            </a:r>
            <a:r>
              <a:rPr lang="en-US" sz="2100" dirty="0" smtClean="0"/>
              <a:t>’</a:t>
            </a:r>
            <a:r>
              <a:rPr lang="uk-UA" sz="2100" dirty="0" err="1" smtClean="0"/>
              <a:t>єктом</a:t>
            </a:r>
            <a:r>
              <a:rPr lang="uk-UA" sz="2100" dirty="0" smtClean="0"/>
              <a:t> є коренеплід столового буряку.</a:t>
            </a:r>
          </a:p>
          <a:p>
            <a:r>
              <a:rPr lang="uk-UA" sz="2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З коренеплоду столового буряку роблять зрізи у формі брусків  довжиною 20 мм, завширшки 5 мм, товщиною 2-3 мм.</a:t>
            </a:r>
          </a:p>
          <a:p>
            <a:r>
              <a:rPr lang="uk-UA" sz="2100" dirty="0">
                <a:ea typeface="Calibri" panose="020F0502020204030204" pitchFamily="34" charset="0"/>
                <a:cs typeface="Times New Roman" panose="02020603050405020304" pitchFamily="18" charset="0"/>
              </a:rPr>
              <a:t>Зрізи промивають у проточній воді та по 2 кидають у 3 пробірки. У першу пробірку наливають 5 мл води, у другу – 5 мл розчину сахарози 0,5 М, у третю – 5 мл розчину сахарози 1 М.</a:t>
            </a:r>
            <a:r>
              <a:rPr lang="ru-RU" sz="2100" dirty="0"/>
              <a:t> </a:t>
            </a:r>
            <a:endParaRPr lang="uk-UA" sz="2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66103" y="184910"/>
            <a:ext cx="425897" cy="379503"/>
          </a:xfrm>
        </p:spPr>
        <p:txBody>
          <a:bodyPr/>
          <a:lstStyle/>
          <a:p>
            <a:fld id="{C90D2BD4-7096-4CE7-AB07-757D993198FD}" type="slidenum">
              <a:rPr lang="ru-RU" smtClean="0"/>
              <a:t>4</a:t>
            </a:fld>
            <a:endParaRPr lang="ru-RU" dirty="0"/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264685" y="184910"/>
            <a:ext cx="9613861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400" b="1" i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 </a:t>
            </a:r>
            <a:r>
              <a:rPr lang="uk-UA" sz="2400" b="1" i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uk-UA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Дослідити захисну дію </a:t>
            </a:r>
            <a:r>
              <a:rPr lang="uk-UA" sz="2400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цукру на цитоплазму при низьких температурах</a:t>
            </a:r>
            <a:endParaRPr lang="ru-RU" sz="24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556" y="1242629"/>
            <a:ext cx="5172547" cy="5282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80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38394" y="0"/>
            <a:ext cx="453606" cy="624816"/>
          </a:xfrm>
        </p:spPr>
        <p:txBody>
          <a:bodyPr/>
          <a:lstStyle/>
          <a:p>
            <a:fld id="{C90D2BD4-7096-4CE7-AB07-757D993198FD}" type="slidenum">
              <a:rPr lang="ru-RU" smtClean="0"/>
              <a:t>5</a:t>
            </a:fld>
            <a:endParaRPr lang="ru-RU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115291" y="196686"/>
            <a:ext cx="9185563" cy="1134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2200" dirty="0"/>
              <a:t>Витримують пробірки за кімнатної температури 5 хв.</a:t>
            </a:r>
            <a:endParaRPr lang="ru-RU" sz="2200" dirty="0"/>
          </a:p>
          <a:p>
            <a:r>
              <a:rPr lang="uk-UA" sz="2200" dirty="0"/>
              <a:t>Далі пробірки ставлять у охолоджувальну суміш льоду або снігу з сіллю у відношенні 3:1 на 20 хв, для </a:t>
            </a:r>
            <a:r>
              <a:rPr lang="uk-UA" sz="2200" dirty="0" smtClean="0"/>
              <a:t>заморожування</a:t>
            </a:r>
            <a:endParaRPr kumimoji="0" lang="ru-RU" sz="22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27" y="1447673"/>
            <a:ext cx="10030691" cy="528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19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10685" y="0"/>
            <a:ext cx="481315" cy="541689"/>
          </a:xfrm>
        </p:spPr>
        <p:txBody>
          <a:bodyPr/>
          <a:lstStyle/>
          <a:p>
            <a:fld id="{C90D2BD4-7096-4CE7-AB07-757D993198FD}" type="slidenum">
              <a:rPr lang="ru-RU" smtClean="0"/>
              <a:t>6</a:t>
            </a:fld>
            <a:endParaRPr lang="ru-RU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24692" y="5446230"/>
            <a:ext cx="487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2000" dirty="0"/>
              <a:t>Потім пробірки виймають і ставлять у стакан для розморожування. Дивляться, де вода більше зафарбувалася у рожевий колір.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99" y="226390"/>
            <a:ext cx="2590800" cy="509375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080" y="226390"/>
            <a:ext cx="4756094" cy="5093755"/>
          </a:xfrm>
          <a:prstGeom prst="rect">
            <a:avLst/>
          </a:prstGeom>
        </p:spPr>
      </p:pic>
      <p:sp>
        <p:nvSpPr>
          <p:cNvPr id="8" name="Rectangle 1"/>
          <p:cNvSpPr txBox="1">
            <a:spLocks noChangeArrowheads="1"/>
          </p:cNvSpPr>
          <p:nvPr/>
        </p:nvSpPr>
        <p:spPr bwMode="auto">
          <a:xfrm>
            <a:off x="6370011" y="5446229"/>
            <a:ext cx="487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sz="2000" dirty="0"/>
              <a:t>Роблять висновок про те, як цукор захищає цитоплазму від руйнування, пояснюють механізм процесів, що відбувались під час досліду</a:t>
            </a:r>
            <a:r>
              <a:rPr lang="uk-UA" sz="2000" dirty="0" smtClean="0"/>
              <a:t>. </a:t>
            </a:r>
            <a:endParaRPr lang="ru-RU" sz="2000" dirty="0" smtClean="0"/>
          </a:p>
        </p:txBody>
      </p:sp>
      <p:sp>
        <p:nvSpPr>
          <p:cNvPr id="9" name="Стрелка вправо 8"/>
          <p:cNvSpPr/>
          <p:nvPr/>
        </p:nvSpPr>
        <p:spPr>
          <a:xfrm>
            <a:off x="3962400" y="2272145"/>
            <a:ext cx="2216727" cy="51261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34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502" y="1676400"/>
            <a:ext cx="10652697" cy="1168327"/>
          </a:xfrm>
        </p:spPr>
        <p:txBody>
          <a:bodyPr>
            <a:noAutofit/>
          </a:bodyPr>
          <a:lstStyle/>
          <a:p>
            <a:r>
              <a:rPr lang="uk-UA" sz="2100" dirty="0" smtClean="0"/>
              <a:t>Замалювати в зошит пробірки по закінченні досліду</a:t>
            </a:r>
          </a:p>
          <a:p>
            <a:r>
              <a:rPr lang="uk-UA" sz="2100" dirty="0" smtClean="0"/>
              <a:t>Оцінити ступінь зафарбування розчинів в пробірках з буряком (</a:t>
            </a:r>
            <a:r>
              <a:rPr lang="uk-UA" sz="2100" dirty="0"/>
              <a:t>сильне, середнє, помірне, слабке, розчин не </a:t>
            </a:r>
            <a:r>
              <a:rPr lang="uk-UA" sz="2100" dirty="0" smtClean="0"/>
              <a:t>забарвлений), результати занести в таблицю:</a:t>
            </a:r>
            <a:endParaRPr lang="ru-RU" sz="2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572139" y="0"/>
            <a:ext cx="619861" cy="734291"/>
          </a:xfrm>
        </p:spPr>
        <p:txBody>
          <a:bodyPr/>
          <a:lstStyle/>
          <a:p>
            <a:fld id="{C90D2BD4-7096-4CE7-AB07-757D993198FD}" type="slidenum">
              <a:rPr lang="ru-RU" smtClean="0"/>
              <a:t>7</a:t>
            </a:fld>
            <a:endParaRPr lang="ru-RU" dirty="0"/>
          </a:p>
        </p:txBody>
      </p:sp>
      <p:sp>
        <p:nvSpPr>
          <p:cNvPr id="5" name="Заголовок 1"/>
          <p:cNvSpPr txBox="1">
            <a:spLocks noGrp="1"/>
          </p:cNvSpPr>
          <p:nvPr>
            <p:ph type="title"/>
          </p:nvPr>
        </p:nvSpPr>
        <p:spPr>
          <a:xfrm>
            <a:off x="680322" y="753228"/>
            <a:ext cx="7078224" cy="923172"/>
          </a:xfrm>
          <a:prstGeom prst="rect">
            <a:avLst/>
          </a:prstGeom>
        </p:spPr>
        <p:txBody>
          <a:bodyPr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uk-UA" sz="2800" b="1" dirty="0" smtClean="0">
                <a:solidFill>
                  <a:srgbClr val="B7F698"/>
                </a:solidFill>
              </a:rPr>
              <a:t>Завдання для самостійного виконання: </a:t>
            </a:r>
            <a:endParaRPr lang="ru-RU" sz="2800" b="1" dirty="0" smtClean="0">
              <a:solidFill>
                <a:srgbClr val="B7F698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380097"/>
              </p:ext>
            </p:extLst>
          </p:nvPr>
        </p:nvGraphicFramePr>
        <p:xfrm>
          <a:off x="680322" y="3119277"/>
          <a:ext cx="9377398" cy="202806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925748"/>
                <a:gridCol w="645165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Варіанти досліду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Забарвлення розчину</a:t>
                      </a:r>
                      <a:endParaRPr lang="ru-RU" sz="1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(сильне, середнє, помірне, слабке, розчин не забарвлений)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Вода (контроль)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Сахароза (0,5М)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Сахароза (1,0)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Объект 2"/>
          <p:cNvSpPr txBox="1">
            <a:spLocks/>
          </p:cNvSpPr>
          <p:nvPr/>
        </p:nvSpPr>
        <p:spPr>
          <a:xfrm>
            <a:off x="472503" y="5564982"/>
            <a:ext cx="10472588" cy="752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100" dirty="0" smtClean="0"/>
              <a:t>Зробити </a:t>
            </a:r>
            <a:r>
              <a:rPr lang="uk-UA" sz="2100" dirty="0"/>
              <a:t>висновок про те, як цукор захищає цитоплазму від руйнування, </a:t>
            </a:r>
            <a:r>
              <a:rPr lang="uk-UA" sz="2100" dirty="0" smtClean="0"/>
              <a:t>пояснити  </a:t>
            </a:r>
            <a:r>
              <a:rPr lang="uk-UA" sz="2100" dirty="0"/>
              <a:t>механізм процесів, що відбувались під час досліду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50904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40249" y="1949351"/>
            <a:ext cx="5872879" cy="4617704"/>
          </a:xfrm>
        </p:spPr>
        <p:txBody>
          <a:bodyPr>
            <a:normAutofit/>
          </a:bodyPr>
          <a:lstStyle/>
          <a:p>
            <a:r>
              <a:rPr lang="uk-UA" sz="2100" dirty="0"/>
              <a:t>Порушення структури і функції білків цитоплазми може бути спричинене коагуляцією їх під дією несприятливих факторів середовища (холоду, спеки тощо). В процесі онтогенезу під впливом </a:t>
            </a:r>
            <a:r>
              <a:rPr lang="uk-UA" sz="2100" dirty="0" err="1"/>
              <a:t>пошкоджуючих</a:t>
            </a:r>
            <a:r>
              <a:rPr lang="uk-UA" sz="2100" dirty="0"/>
              <a:t> факторів в клітинах інтенсифікується синтез захисних речовин, зокрема низькомолекулярних вуглеводів, які виявляють стабілізуючий вплив на структуру біоколоїдів. Ці сполуки називають кріопротекторами</a:t>
            </a:r>
            <a:r>
              <a:rPr lang="uk-UA" sz="2100" dirty="0" smtClean="0"/>
              <a:t>. Функціонування </a:t>
            </a:r>
            <a:r>
              <a:rPr lang="uk-UA" sz="2100" dirty="0" err="1" smtClean="0"/>
              <a:t>кріопротекторів</a:t>
            </a:r>
            <a:r>
              <a:rPr lang="uk-UA" sz="2100" dirty="0" smtClean="0"/>
              <a:t> може бути підсилене за рахунок цукрів; нівелювати дію цих білків можна за рахунок додавання солей, наприклад, хлориду натрію.</a:t>
            </a:r>
            <a:endParaRPr lang="ru-RU" sz="2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682976" y="0"/>
            <a:ext cx="509024" cy="535245"/>
          </a:xfrm>
        </p:spPr>
        <p:txBody>
          <a:bodyPr/>
          <a:lstStyle/>
          <a:p>
            <a:fld id="{C90D2BD4-7096-4CE7-AB07-757D993198FD}" type="slidenum">
              <a:rPr lang="ru-RU" smtClean="0"/>
              <a:t>8</a:t>
            </a:fld>
            <a:endParaRPr lang="ru-RU" dirty="0"/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680321" y="915131"/>
            <a:ext cx="9613861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 </a:t>
            </a:r>
            <a:r>
              <a:rPr lang="uk-UA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r>
              <a:rPr lang="uk-U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Дослідити </a:t>
            </a:r>
            <a:r>
              <a:rPr lang="uk-UA" sz="2400" b="1" dirty="0">
                <a:solidFill>
                  <a:srgbClr val="FFFF00"/>
                </a:solidFill>
              </a:rPr>
              <a:t>з</a:t>
            </a:r>
            <a:r>
              <a:rPr lang="uk-UA" sz="2400" b="1" dirty="0" smtClean="0">
                <a:solidFill>
                  <a:srgbClr val="FFFF00"/>
                </a:solidFill>
              </a:rPr>
              <a:t>ахисний </a:t>
            </a:r>
            <a:r>
              <a:rPr lang="uk-UA" sz="2400" b="1" dirty="0">
                <a:solidFill>
                  <a:srgbClr val="FFFF00"/>
                </a:solidFill>
              </a:rPr>
              <a:t>вплив цукрів на коагуляцію білків цитоплазми під дією низьких температур</a:t>
            </a:r>
            <a:endParaRPr lang="ru-RU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21" y="1949351"/>
            <a:ext cx="4458267" cy="426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21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641414" y="126609"/>
            <a:ext cx="439751" cy="687646"/>
          </a:xfrm>
        </p:spPr>
        <p:txBody>
          <a:bodyPr/>
          <a:lstStyle/>
          <a:p>
            <a:fld id="{C90D2BD4-7096-4CE7-AB07-757D993198FD}" type="slidenum">
              <a:rPr lang="ru-RU" smtClean="0"/>
              <a:t>9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698" y="251425"/>
            <a:ext cx="2335827" cy="366898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982" y="251425"/>
            <a:ext cx="4652236" cy="3673869"/>
          </a:xfrm>
          <a:prstGeom prst="rect">
            <a:avLst/>
          </a:prstGeom>
        </p:spPr>
      </p:pic>
      <p:sp>
        <p:nvSpPr>
          <p:cNvPr id="8" name="Объект 2"/>
          <p:cNvSpPr txBox="1">
            <a:spLocks/>
          </p:cNvSpPr>
          <p:nvPr/>
        </p:nvSpPr>
        <p:spPr>
          <a:xfrm>
            <a:off x="1" y="4017392"/>
            <a:ext cx="12081164" cy="25492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2000" dirty="0"/>
              <a:t>Очищені бульби картоплі натерти на терці. Сік відцідити в колбу крізь марлю, дати в рідині відстоятися крохмалю. </a:t>
            </a:r>
            <a:endParaRPr lang="uk-UA" sz="20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2000" dirty="0" smtClean="0"/>
              <a:t>Рідину </a:t>
            </a:r>
            <a:r>
              <a:rPr lang="uk-UA" sz="2000" dirty="0"/>
              <a:t>над осадом обережно, не збовтуючи, розливають у чотири пробірки, по 2,5 мл в кожну. Маркують пробірки. </a:t>
            </a:r>
            <a:r>
              <a:rPr lang="uk-UA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пробірку №1 додають 2,5 мл дистильованої води, </a:t>
            </a:r>
            <a:r>
              <a:rPr lang="uk-UA" sz="2000" b="1" dirty="0">
                <a:solidFill>
                  <a:srgbClr val="57BB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пробірку №2 – 2,5 мл 0,5М розчину сахарози (отримують шляхом розведення одномолярного розчину дистильованою водою)</a:t>
            </a: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uk-UA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пробірку №3 – 2,5 мл 1М розчину сахарози</a:t>
            </a: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sz="2000" b="1" dirty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пробірку №4 додають 2,5 мл 0,6М розчину </a:t>
            </a:r>
            <a:r>
              <a:rPr lang="uk-UA" sz="2000" b="1" dirty="0" err="1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NaCl</a:t>
            </a:r>
            <a:r>
              <a:rPr lang="uk-UA" sz="2000" dirty="0"/>
              <a:t>. Вміст пробірок перемішують скляними паличками. Пробірки ставлять у охолоджувальну суміш льоду або снігу з сіллю у відношенні 3:1, в кристалізатор.</a:t>
            </a:r>
            <a:endParaRPr lang="ru-RU" sz="2000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4156364" y="2133174"/>
            <a:ext cx="563999" cy="4572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79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129</TotalTime>
  <Words>949</Words>
  <Application>Microsoft Office PowerPoint</Application>
  <PresentationFormat>Широкоэкранный</PresentationFormat>
  <Paragraphs>66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Берлин</vt:lpstr>
      <vt:lpstr>Робота №20. Фізіологія холодостійкості</vt:lpstr>
      <vt:lpstr>Презентация PowerPoint</vt:lpstr>
      <vt:lpstr>Презентация PowerPoint</vt:lpstr>
      <vt:lpstr>Завдання 1. Дослідити захисну дію цукру на цитоплазму при низьких температурах</vt:lpstr>
      <vt:lpstr>Презентация PowerPoint</vt:lpstr>
      <vt:lpstr>Презентация PowerPoint</vt:lpstr>
      <vt:lpstr>Завдання для самостійного виконання: </vt:lpstr>
      <vt:lpstr>Завдання 2. Дослідити захисний вплив цукрів на коагуляцію білків цитоплазми під дією низьких температур</vt:lpstr>
      <vt:lpstr>Презентация PowerPoint</vt:lpstr>
      <vt:lpstr>Презентация PowerPoint</vt:lpstr>
      <vt:lpstr>Презентация PowerPoint</vt:lpstr>
      <vt:lpstr>Презентация PowerPoint</vt:lpstr>
      <vt:lpstr>Завдання для самостійного виконання: </vt:lpstr>
      <vt:lpstr>Література для самопідготовки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Загороднюк</dc:creator>
  <cp:lastModifiedBy>Загороднюк</cp:lastModifiedBy>
  <cp:revision>44</cp:revision>
  <dcterms:created xsi:type="dcterms:W3CDTF">2020-05-26T19:38:12Z</dcterms:created>
  <dcterms:modified xsi:type="dcterms:W3CDTF">2020-05-26T21:49:06Z</dcterms:modified>
</cp:coreProperties>
</file>